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6" roundtripDataSignature="AMtx7mhc/W5z5itKA0C3brr3pOzpj6a+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customschemas.google.com/relationships/presentationmetadata" Target="meta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643ef0e1c0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643ef0e1c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1643ef0e1c0_0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643ef0e1c0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643ef0e1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1643ef0e1c0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1" name="Google Shape;27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8" name="Google Shape;27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5" name="Google Shape;28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2" name="Google Shape;29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6446010e46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6446010e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16446010e46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tito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/>
          <p:nvPr>
            <p:ph type="ctrTitle"/>
          </p:nvPr>
        </p:nvSpPr>
        <p:spPr>
          <a:xfrm>
            <a:off x="685800" y="1268761"/>
            <a:ext cx="7630616" cy="108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30"/>
          <p:cNvSpPr txBox="1"/>
          <p:nvPr>
            <p:ph idx="1" type="subTitle"/>
          </p:nvPr>
        </p:nvSpPr>
        <p:spPr>
          <a:xfrm>
            <a:off x="1371600" y="2924944"/>
            <a:ext cx="6224736" cy="18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  <a:defRPr b="1" sz="4000">
                <a:solidFill>
                  <a:srgbClr val="800000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39"/>
          <p:cNvSpPr txBox="1"/>
          <p:nvPr>
            <p:ph idx="1" type="body"/>
          </p:nvPr>
        </p:nvSpPr>
        <p:spPr>
          <a:xfrm rot="5400000">
            <a:off x="2309019" y="-871090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4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  <a:defRPr b="1" i="0" sz="2800" u="none" cap="none" strike="noStrik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31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3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3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3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3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3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3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rgbClr val="000090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3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0" name="Google Shape;60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38"/>
          <p:cNvSpPr/>
          <p:nvPr>
            <p:ph idx="2" type="pic"/>
          </p:nvPr>
        </p:nvSpPr>
        <p:spPr>
          <a:xfrm>
            <a:off x="1792288" y="1124744"/>
            <a:ext cx="5516016" cy="252028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idx="1" type="body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" name="Google Shape;12;p29"/>
          <p:cNvSpPr/>
          <p:nvPr/>
        </p:nvSpPr>
        <p:spPr>
          <a:xfrm>
            <a:off x="0" y="-99392"/>
            <a:ext cx="91440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200"/>
              <a:buFont typeface="Calibri"/>
              <a:buNone/>
            </a:pP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Girotto-Zorzi,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Manuale di psicologia generale</a:t>
            </a: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, Il Mulino, 2016</a:t>
            </a:r>
            <a:b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Capitolo primo,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Metodi</a:t>
            </a:r>
            <a:endParaRPr b="0" i="1" sz="12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>
            <p:ph type="ctrTitle"/>
          </p:nvPr>
        </p:nvSpPr>
        <p:spPr>
          <a:xfrm>
            <a:off x="685800" y="1340769"/>
            <a:ext cx="7558608" cy="1008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</a:pPr>
            <a:r>
              <a:rPr lang="it-IT"/>
              <a:t>Capitolo primo</a:t>
            </a:r>
            <a:endParaRPr/>
          </a:p>
        </p:txBody>
      </p:sp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403648" y="2492896"/>
            <a:ext cx="6336704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</a:pPr>
            <a:r>
              <a:rPr lang="it-IT"/>
              <a:t>Metodi</a:t>
            </a:r>
            <a:endParaRPr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"/>
          <p:cNvSpPr txBox="1"/>
          <p:nvPr>
            <p:ph idx="1" type="body"/>
          </p:nvPr>
        </p:nvSpPr>
        <p:spPr>
          <a:xfrm>
            <a:off x="457200" y="908720"/>
            <a:ext cx="821925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È necessario tenere conto anche della variazione </a:t>
            </a:r>
            <a:r>
              <a:rPr i="1" lang="it-IT">
                <a:solidFill>
                  <a:srgbClr val="800000"/>
                </a:solidFill>
              </a:rPr>
              <a:t>entro ciascun gruppo</a:t>
            </a:r>
            <a:r>
              <a:rPr lang="it-IT"/>
              <a:t>, dovuta alle differenze individuali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ampiezza della curva = variabilità dei punteggi entro il gruppo</a:t>
            </a:r>
            <a:endParaRPr/>
          </a:p>
        </p:txBody>
      </p:sp>
      <p:sp>
        <p:nvSpPr>
          <p:cNvPr id="156" name="Google Shape;15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cap1 fig2b.png" id="157" name="Google Shape;15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5736" y="2060848"/>
            <a:ext cx="4298796" cy="2736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643ef0e1c0_0_9"/>
          <p:cNvSpPr txBox="1"/>
          <p:nvPr>
            <p:ph type="title"/>
          </p:nvPr>
        </p:nvSpPr>
        <p:spPr>
          <a:xfrm>
            <a:off x="467544" y="620688"/>
            <a:ext cx="8208900" cy="43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Deviazione Standard</a:t>
            </a:r>
            <a:endParaRPr/>
          </a:p>
        </p:txBody>
      </p:sp>
      <p:sp>
        <p:nvSpPr>
          <p:cNvPr id="164" name="Google Shape;164;g1643ef0e1c0_0_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65" name="Google Shape;165;g1643ef0e1c0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8800" y="1136423"/>
            <a:ext cx="5720749" cy="475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"/>
          <p:cNvSpPr txBox="1"/>
          <p:nvPr>
            <p:ph type="title"/>
          </p:nvPr>
        </p:nvSpPr>
        <p:spPr>
          <a:xfrm>
            <a:off x="467544" y="836712"/>
            <a:ext cx="8136904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Gli studi correlazionali</a:t>
            </a:r>
            <a:endParaRPr/>
          </a:p>
        </p:txBody>
      </p:sp>
      <p:sp>
        <p:nvSpPr>
          <p:cNvPr id="172" name="Google Shape;172;p11"/>
          <p:cNvSpPr txBox="1"/>
          <p:nvPr>
            <p:ph idx="1" type="body"/>
          </p:nvPr>
        </p:nvSpPr>
        <p:spPr>
          <a:xfrm>
            <a:off x="457200" y="1700808"/>
            <a:ext cx="8219256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Nelle </a:t>
            </a:r>
            <a:r>
              <a:rPr i="1" lang="it-IT">
                <a:solidFill>
                  <a:srgbClr val="800000"/>
                </a:solidFill>
              </a:rPr>
              <a:t>ricerche correlazionali</a:t>
            </a:r>
            <a:r>
              <a:rPr b="1" lang="it-IT">
                <a:solidFill>
                  <a:srgbClr val="800000"/>
                </a:solidFill>
              </a:rPr>
              <a:t> </a:t>
            </a:r>
            <a:r>
              <a:rPr lang="it-IT"/>
              <a:t>viene studiata la relazione tra due o più variabili (come negli studi sperimentali) ma le variabili studiate </a:t>
            </a:r>
            <a:r>
              <a:rPr i="1" lang="it-IT"/>
              <a:t>non sono manipolate sistematicamente </a:t>
            </a:r>
            <a:r>
              <a:rPr lang="it-IT"/>
              <a:t>(diversamente dagli studi sperimentali)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 c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it-IT"/>
              <a:t>è una relazione tra autostima e successo negli studi universitari?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Si può misurare l’autostima di un gruppo di studenti e confrontarla con la media dei voti negli esami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73" name="Google Shape;1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 all’aumentare dell’autostima aumenta anche la media dei voti allora la correlazione è </a:t>
            </a:r>
            <a:r>
              <a:rPr i="1" lang="it-IT"/>
              <a:t>positiva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80" name="Google Shape;18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cap1 fig3a.png" id="181" name="Google Shape;18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9752" y="2420888"/>
            <a:ext cx="4089400" cy="269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 all’aumentare dell’autostima la media dei voti diminuisce allora la correlazione è </a:t>
            </a:r>
            <a:r>
              <a:rPr i="1" lang="it-IT"/>
              <a:t>negativa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87" name="Google Shape;18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cap1 fig3b.png" id="188" name="Google Shape;1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9752" y="2492896"/>
            <a:ext cx="3937000" cy="2912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 le due variabili variano l’una indipendentemente dall’altra allora la correlazione è </a:t>
            </a:r>
            <a:r>
              <a:rPr i="1" lang="it-IT"/>
              <a:t>nulla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94" name="Google Shape;19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cap1 fig3c.png" id="195" name="Google Shape;1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760" y="2492896"/>
            <a:ext cx="3873500" cy="26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Direzione e forza di una correlazione sono espresse dal </a:t>
            </a:r>
            <a:r>
              <a:rPr i="1" lang="it-IT">
                <a:solidFill>
                  <a:srgbClr val="800000"/>
                </a:solidFill>
              </a:rPr>
              <a:t>coefficiente di correlazione</a:t>
            </a:r>
            <a:endParaRPr/>
          </a:p>
          <a:p>
            <a:pPr indent="-3048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Il coefficiente di correlazione può variare tra -1,0 e +1,0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Il valore 0 corrisponde all’assenza di correlazione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Per stabilire se un certo valore è </a:t>
            </a:r>
            <a:r>
              <a:rPr i="1" lang="it-IT"/>
              <a:t>significativo</a:t>
            </a:r>
            <a:r>
              <a:rPr lang="it-IT"/>
              <a:t> (cioè se la correlazione è dovuta al caso o è reale) si usano metodi statistici</a:t>
            </a:r>
            <a:endParaRPr b="1"/>
          </a:p>
          <a:p>
            <a:pPr indent="0" lvl="1" marL="381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02" name="Google Shape;20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Vantaggi degli studi correlazionali</a:t>
            </a:r>
            <a:endParaRPr/>
          </a:p>
          <a:p>
            <a:pPr indent="-392113" lvl="1" marL="773113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</a:pPr>
            <a:r>
              <a:rPr lang="it-IT"/>
              <a:t>possono essere usati come studi </a:t>
            </a:r>
            <a:r>
              <a:rPr i="1" lang="it-IT"/>
              <a:t>esplorativi </a:t>
            </a:r>
            <a:r>
              <a:rPr lang="it-IT"/>
              <a:t>o quando è impossibile realizzare un esperimento per ragioni </a:t>
            </a:r>
            <a:r>
              <a:rPr i="1" lang="it-IT"/>
              <a:t>pratiche</a:t>
            </a:r>
            <a:r>
              <a:rPr lang="it-IT"/>
              <a:t> o </a:t>
            </a:r>
            <a:r>
              <a:rPr i="1" lang="it-IT"/>
              <a:t>etiche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Limiti degli studi correlazionali</a:t>
            </a:r>
            <a:endParaRPr/>
          </a:p>
          <a:p>
            <a:pPr indent="-392113" lvl="1" marL="773113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</a:pPr>
            <a:r>
              <a:rPr lang="it-IT"/>
              <a:t>mancanza di indicazioni sull’esistenza di una </a:t>
            </a:r>
            <a:r>
              <a:rPr i="1" lang="it-IT"/>
              <a:t>relazione causale </a:t>
            </a:r>
            <a:r>
              <a:rPr lang="it-IT"/>
              <a:t>tra due variabili</a:t>
            </a:r>
            <a:endParaRPr/>
          </a:p>
        </p:txBody>
      </p:sp>
      <p:sp>
        <p:nvSpPr>
          <p:cNvPr id="209" name="Google Shape;20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"/>
          <p:cNvSpPr txBox="1"/>
          <p:nvPr>
            <p:ph type="title"/>
          </p:nvPr>
        </p:nvSpPr>
        <p:spPr>
          <a:xfrm>
            <a:off x="467544" y="692696"/>
            <a:ext cx="8208912" cy="36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Metodi per lo studio del comportamento e dei processi cognitivi</a:t>
            </a:r>
            <a:endParaRPr/>
          </a:p>
        </p:txBody>
      </p:sp>
      <p:sp>
        <p:nvSpPr>
          <p:cNvPr id="216" name="Google Shape;216;p17"/>
          <p:cNvSpPr txBox="1"/>
          <p:nvPr>
            <p:ph idx="1" type="body"/>
          </p:nvPr>
        </p:nvSpPr>
        <p:spPr>
          <a:xfrm>
            <a:off x="457200" y="1916832"/>
            <a:ext cx="8219256" cy="3960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mente non può essere «aperta»: i processi mentali non sono direttamente osservabili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Perciò il funzionamento dei processi mentali può essere studiato solo </a:t>
            </a:r>
            <a:r>
              <a:rPr i="1" lang="it-IT">
                <a:solidFill>
                  <a:srgbClr val="800000"/>
                </a:solidFill>
              </a:rPr>
              <a:t>indirettamente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17" name="Google Shape;21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"/>
          <p:cNvSpPr txBox="1"/>
          <p:nvPr>
            <p:ph idx="1" type="body"/>
          </p:nvPr>
        </p:nvSpPr>
        <p:spPr>
          <a:xfrm>
            <a:off x="457200" y="1196752"/>
            <a:ext cx="8219256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Psicofisica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psicofisica </a:t>
            </a:r>
            <a:r>
              <a:rPr lang="it-IT"/>
              <a:t>consiste nello studio delle conseguenze sensoriali (sensazioni) della stimolazione fisica controllata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Sensazione</a:t>
            </a:r>
            <a:r>
              <a:rPr b="1" lang="it-IT"/>
              <a:t> </a:t>
            </a:r>
            <a:r>
              <a:rPr lang="it-IT"/>
              <a:t>= impressione soggettiva corrispondente a uno stimolo fisico semplice (tono, luce)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</a:t>
            </a:r>
            <a:r>
              <a:rPr b="1" lang="it-IT"/>
              <a:t> </a:t>
            </a:r>
            <a:r>
              <a:rPr lang="it-IT"/>
              <a:t>determinare la minima quantità di stimolazione necessaria a produrre una sensazione o la rilevazione di un cambiamento di intensità</a:t>
            </a:r>
            <a:endParaRPr/>
          </a:p>
        </p:txBody>
      </p:sp>
      <p:sp>
        <p:nvSpPr>
          <p:cNvPr id="224" name="Google Shape;22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643ef0e1c0_0_0"/>
          <p:cNvSpPr txBox="1"/>
          <p:nvPr>
            <p:ph type="title"/>
          </p:nvPr>
        </p:nvSpPr>
        <p:spPr>
          <a:xfrm>
            <a:off x="467544" y="620688"/>
            <a:ext cx="8208900" cy="43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La nascita della psicologia scientifica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1643ef0e1c0_0_0"/>
          <p:cNvSpPr txBox="1"/>
          <p:nvPr>
            <p:ph idx="1" type="body"/>
          </p:nvPr>
        </p:nvSpPr>
        <p:spPr>
          <a:xfrm>
            <a:off x="457200" y="1268760"/>
            <a:ext cx="8219400" cy="460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it-IT"/>
              <a:t>La psicologia può essere definita come lo studio scientifico del comportamento e dei processi mentali degli esseri umani ma anche di altri animali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-IT"/>
              <a:t>L’interesse per il funzionamento della mente ha una lunga storia, che parte dai filosofi dell’antica Grecia.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-IT"/>
              <a:t>Tuttavia, la nascita della psicologia scientifica viene di solito riferita alla realizzazione del primo laboratorio di psicologia, avviato nel 1879 da Wilhelm Wundt (1832-1920) presso l’Università di Lipsia in Germania.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-IT"/>
              <a:t>Nello stesso periodo nasceva ad Harvard negli Stati Uniti anche il laboratorio dall’altro «padre fondatore» della psicologia, William James (1842-1910).</a:t>
            </a:r>
            <a:endParaRPr/>
          </a:p>
        </p:txBody>
      </p:sp>
      <p:sp>
        <p:nvSpPr>
          <p:cNvPr id="97" name="Google Shape;97;g1643ef0e1c0_0_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"/>
          <p:cNvSpPr txBox="1"/>
          <p:nvPr>
            <p:ph idx="1" type="body"/>
          </p:nvPr>
        </p:nvSpPr>
        <p:spPr>
          <a:xfrm>
            <a:off x="457200" y="980728"/>
            <a:ext cx="8219256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Cronometria mentale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cronometria mentale </a:t>
            </a:r>
            <a:r>
              <a:rPr lang="it-IT"/>
              <a:t>consiste nella misurazione di variabili come il tempo di reazione per ottenere informazioni sul funzionamento dei processi mentali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Tempo di reazione</a:t>
            </a:r>
            <a:r>
              <a:rPr i="1" lang="it-IT"/>
              <a:t> </a:t>
            </a:r>
            <a:r>
              <a:rPr lang="it-IT"/>
              <a:t>=</a:t>
            </a:r>
            <a:r>
              <a:rPr b="1" lang="it-IT"/>
              <a:t> </a:t>
            </a:r>
            <a:r>
              <a:rPr lang="it-IT"/>
              <a:t>tempo che intercorre tra la comparsa dello stimolo e la produzione di una risposta (latenza di risposta)</a:t>
            </a:r>
            <a:endParaRPr/>
          </a:p>
        </p:txBody>
      </p:sp>
      <p:sp>
        <p:nvSpPr>
          <p:cNvPr id="231" name="Google Shape;23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0"/>
          <p:cNvSpPr txBox="1"/>
          <p:nvPr>
            <p:ph idx="1" type="body"/>
          </p:nvPr>
        </p:nvSpPr>
        <p:spPr>
          <a:xfrm>
            <a:off x="457200" y="980728"/>
            <a:ext cx="8219256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 </a:t>
            </a:r>
            <a:r>
              <a:rPr i="1" lang="it-IT">
                <a:solidFill>
                  <a:srgbClr val="800000"/>
                </a:solidFill>
              </a:rPr>
              <a:t>esperimento di Stroop</a:t>
            </a:r>
            <a:r>
              <a:rPr i="1" lang="it-IT"/>
              <a:t>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Ai soggetti vengono presentate parole che designano colori stampate con inchiostro colorato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colore indicato dalla parola può essere congruente (</a:t>
            </a:r>
            <a:r>
              <a:rPr lang="it-IT">
                <a:solidFill>
                  <a:srgbClr val="FF0000"/>
                </a:solidFill>
              </a:rPr>
              <a:t>rosso</a:t>
            </a:r>
            <a:r>
              <a:rPr lang="it-IT"/>
              <a:t>) oppure incongruente (</a:t>
            </a:r>
            <a:r>
              <a:rPr lang="it-IT">
                <a:solidFill>
                  <a:srgbClr val="008000"/>
                </a:solidFill>
              </a:rPr>
              <a:t>rosso</a:t>
            </a:r>
            <a:r>
              <a:rPr lang="it-IT"/>
              <a:t>) con il colore dell’inchiostro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38" name="Google Shape;238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condizione sperimentale: congruente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45" name="Google Shape;245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stroop2.png" id="246" name="Google Shape;24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1640" y="1988840"/>
            <a:ext cx="6336704" cy="2160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condizione sperimentale: incongruente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53" name="Google Shape;25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stroop1.png" id="254" name="Google Shape;25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7624" y="1988840"/>
            <a:ext cx="6552728" cy="21493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Compito</a:t>
            </a:r>
            <a:r>
              <a:rPr lang="it-IT"/>
              <a:t>: denominare il colore dell’inchiostro ignorando il significato della parola</a:t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Risultato</a:t>
            </a:r>
            <a:r>
              <a:rPr lang="it-IT"/>
              <a:t>:</a:t>
            </a:r>
            <a:r>
              <a:rPr i="1" lang="it-IT"/>
              <a:t> </a:t>
            </a:r>
            <a:r>
              <a:rPr lang="it-IT"/>
              <a:t>i tempi di reazione sono significativamente più brevi per gli stimoli congruenti rispetto a quelli incongruenti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Conclusione</a:t>
            </a:r>
            <a:r>
              <a:rPr lang="it-IT"/>
              <a:t>:</a:t>
            </a:r>
            <a:r>
              <a:rPr i="1" lang="it-IT"/>
              <a:t> </a:t>
            </a:r>
            <a:r>
              <a:rPr lang="it-IT"/>
              <a:t>non siamo in grado di ignorare il significato di una parola scritta: l’accesso al significato delle parole scritte è un processo </a:t>
            </a:r>
            <a:r>
              <a:rPr i="1" lang="it-IT">
                <a:solidFill>
                  <a:srgbClr val="800000"/>
                </a:solidFill>
              </a:rPr>
              <a:t>automatico</a:t>
            </a:r>
            <a:endParaRPr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61" name="Google Shape;26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/>
          <p:nvPr>
            <p:ph idx="1" type="body"/>
          </p:nvPr>
        </p:nvSpPr>
        <p:spPr>
          <a:xfrm>
            <a:off x="467544" y="836712"/>
            <a:ext cx="8219256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Neuropsicologia</a:t>
            </a:r>
            <a:endParaRPr b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neuropsicologia</a:t>
            </a:r>
            <a:r>
              <a:rPr lang="it-IT">
                <a:solidFill>
                  <a:srgbClr val="800000"/>
                </a:solidFill>
              </a:rPr>
              <a:t> </a:t>
            </a:r>
            <a:r>
              <a:rPr lang="it-IT"/>
              <a:t>è lo studio delle </a:t>
            </a:r>
            <a:r>
              <a:rPr i="1" lang="it-IT">
                <a:solidFill>
                  <a:srgbClr val="800000"/>
                </a:solidFill>
              </a:rPr>
              <a:t>basi neurali</a:t>
            </a:r>
            <a:r>
              <a:rPr i="1" lang="it-IT"/>
              <a:t> </a:t>
            </a:r>
            <a:r>
              <a:rPr lang="it-IT"/>
              <a:t>delle funzioni mentali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Fine del XVIII secolo: Franz Joseph Gall elabora una mappa cerebrale delle facoltà mentali e morali dell’uomo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Seconda metà del XIX secolo: Paul Broca e Carl Wernicke cominciano a studiare la relazione tra lesioni di aree specifiche del cervello e disturbi del linguaggio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Anni settanta del XX secolo: nasce la neuropsicologia cognitiva</a:t>
            </a:r>
            <a:endParaRPr/>
          </a:p>
          <a:p>
            <a:pPr indent="-133350" lvl="1" marL="74295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68" name="Google Shape;268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5"/>
          <p:cNvSpPr txBox="1"/>
          <p:nvPr>
            <p:ph idx="1" type="body"/>
          </p:nvPr>
        </p:nvSpPr>
        <p:spPr>
          <a:xfrm>
            <a:off x="467544" y="836712"/>
            <a:ext cx="8219256" cy="5184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neuropsicologia cognitiva</a:t>
            </a:r>
            <a:r>
              <a:rPr b="1" lang="it-IT"/>
              <a:t> </a:t>
            </a:r>
            <a:r>
              <a:rPr lang="it-IT"/>
              <a:t>è lo studio del comportamento dei pazienti con disturbi psicologici per capire meglio i processi mentali normali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Dissociazione </a:t>
            </a:r>
            <a:r>
              <a:rPr lang="it-IT"/>
              <a:t>= osservazione che un paziente mostra un </a:t>
            </a:r>
            <a:r>
              <a:rPr i="1" lang="it-IT"/>
              <a:t>danno selettivo </a:t>
            </a:r>
            <a:r>
              <a:rPr lang="it-IT"/>
              <a:t>a una particolare componente del sistema cognitivo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L’esistenza di una dissociazione può indicare l’esistenza di un </a:t>
            </a:r>
            <a:r>
              <a:rPr i="1" lang="it-IT">
                <a:solidFill>
                  <a:srgbClr val="800000"/>
                </a:solidFill>
              </a:rPr>
              <a:t>modulo </a:t>
            </a:r>
            <a:r>
              <a:rPr lang="it-IT"/>
              <a:t>(= sistema specifico che risponde solo a stimoli di una particolare classe)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75" name="Google Shape;275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6"/>
          <p:cNvSpPr txBox="1"/>
          <p:nvPr>
            <p:ph idx="1" type="body"/>
          </p:nvPr>
        </p:nvSpPr>
        <p:spPr>
          <a:xfrm>
            <a:off x="457200" y="1052736"/>
            <a:ext cx="8219256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Neuroimmagine funzionale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neuroimmagine funzionale</a:t>
            </a:r>
            <a:r>
              <a:rPr i="1" lang="it-IT"/>
              <a:t> </a:t>
            </a:r>
            <a:r>
              <a:rPr lang="it-IT"/>
              <a:t>è lo studio </a:t>
            </a:r>
            <a:r>
              <a:rPr i="1" lang="it-IT"/>
              <a:t>in vivo </a:t>
            </a:r>
            <a:r>
              <a:rPr lang="it-IT"/>
              <a:t>delle funzioni neurali nel cervello umano tramite tecniche di scansione computerizzata e di visualizzazione dell’attività cerebrale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Queste tecniche mostrano </a:t>
            </a:r>
            <a:r>
              <a:rPr i="1" lang="it-IT"/>
              <a:t>quali parti del cervello si attivano maggiormente</a:t>
            </a:r>
            <a:r>
              <a:rPr lang="it-IT"/>
              <a:t> durante l’esecuzione di un determinato compito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 </a:t>
            </a:r>
            <a:r>
              <a:rPr i="1" lang="it-IT">
                <a:solidFill>
                  <a:srgbClr val="800000"/>
                </a:solidFill>
              </a:rPr>
              <a:t>tomografia a emissione di positroni </a:t>
            </a:r>
            <a:r>
              <a:rPr lang="it-IT"/>
              <a:t>(PET), </a:t>
            </a:r>
            <a:r>
              <a:rPr i="1" lang="it-IT">
                <a:solidFill>
                  <a:srgbClr val="800000"/>
                </a:solidFill>
              </a:rPr>
              <a:t>risonanza magnetica funzionale </a:t>
            </a:r>
            <a:r>
              <a:rPr lang="it-IT"/>
              <a:t>(fMRI)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82" name="Google Shape;282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7"/>
          <p:cNvSpPr txBox="1"/>
          <p:nvPr>
            <p:ph idx="1" type="body"/>
          </p:nvPr>
        </p:nvSpPr>
        <p:spPr>
          <a:xfrm>
            <a:off x="457200" y="980728"/>
            <a:ext cx="8219256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Simulazione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 </a:t>
            </a:r>
            <a:r>
              <a:rPr i="1" lang="it-IT">
                <a:solidFill>
                  <a:srgbClr val="800000"/>
                </a:solidFill>
              </a:rPr>
              <a:t>modelli simulativi </a:t>
            </a:r>
            <a:r>
              <a:rPr lang="it-IT"/>
              <a:t>sono modelli espliciti dal punto di vista computazionale (= traducibili in un programma per computer che riproduca fedelmente il comportamento umano)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Essi forniscono un </a:t>
            </a:r>
            <a:r>
              <a:rPr i="1" lang="it-IT"/>
              <a:t>laboratorio sperimentale virtuale</a:t>
            </a:r>
            <a:r>
              <a:rPr i="1" lang="it-IT">
                <a:solidFill>
                  <a:srgbClr val="800000"/>
                </a:solidFill>
              </a:rPr>
              <a:t> </a:t>
            </a:r>
            <a:r>
              <a:rPr lang="it-IT"/>
              <a:t>nel quale osservare i fenomeni (simulati) e manipolare le variabili per osservarne gli effetti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 </a:t>
            </a:r>
            <a:r>
              <a:rPr i="1" lang="it-IT">
                <a:solidFill>
                  <a:srgbClr val="800000"/>
                </a:solidFill>
              </a:rPr>
              <a:t>reti neurali artificiali </a:t>
            </a:r>
            <a:r>
              <a:rPr lang="it-IT"/>
              <a:t>(sistemi di elaborazione dell’informazione ispirati al funzionamento del cervello)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89" name="Google Shape;28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8"/>
          <p:cNvSpPr txBox="1"/>
          <p:nvPr>
            <p:ph idx="1" type="body"/>
          </p:nvPr>
        </p:nvSpPr>
        <p:spPr>
          <a:xfrm>
            <a:off x="467544" y="90872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Sviluppi futuri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L’integrazione dei diversi metodi di studio presentati in questo capitolo permette di studiare la mente unitamente al cervello (</a:t>
            </a:r>
            <a:r>
              <a:rPr i="1" lang="it-IT">
                <a:solidFill>
                  <a:srgbClr val="800000"/>
                </a:solidFill>
              </a:rPr>
              <a:t>neuroscienza cognitiva</a:t>
            </a:r>
            <a:r>
              <a:rPr lang="it-IT"/>
              <a:t>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Questa impostazione rappresenta l’attuale frontiera della ricerca psicologica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96" name="Google Shape;296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467544" y="764704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Psicologia e scienza</a:t>
            </a:r>
            <a:endParaRPr/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457200" y="1628800"/>
            <a:ext cx="8147248" cy="4248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Teorie ingenue e teorie scientifiche</a:t>
            </a:r>
            <a:endParaRPr b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Teorie ingenue</a:t>
            </a:r>
            <a:r>
              <a:rPr lang="it-IT"/>
              <a:t> = teorie che costruiamo nella vita quotidiana per spiegare ciò che ci accade intorno 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Es.: Un vostro amico, di solito molto tranquillo, è di umor nero. Sapendo che oggi doveva sostenere un esame, concludete che non l’ha superato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Nelle teorie ingenue il controllo delle spiegazioni è fondato sull’</a:t>
            </a:r>
            <a:r>
              <a:rPr i="1" lang="it-IT">
                <a:solidFill>
                  <a:srgbClr val="800000"/>
                </a:solidFill>
              </a:rPr>
              <a:t>esperienza personale</a:t>
            </a:r>
            <a:endParaRPr/>
          </a:p>
        </p:txBody>
      </p:sp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6446010e46_0_0"/>
          <p:cNvSpPr txBox="1"/>
          <p:nvPr>
            <p:ph type="title"/>
          </p:nvPr>
        </p:nvSpPr>
        <p:spPr>
          <a:xfrm>
            <a:off x="467544" y="620688"/>
            <a:ext cx="8208900" cy="43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presenze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g16446010e46_0_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04" name="Google Shape;304;g16446010e4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2750" y="1175673"/>
            <a:ext cx="4802225" cy="480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457200" y="908720"/>
            <a:ext cx="8147248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Teorie scientifiche</a:t>
            </a:r>
            <a:r>
              <a:rPr i="1" lang="it-IT"/>
              <a:t> </a:t>
            </a:r>
            <a:r>
              <a:rPr lang="it-IT"/>
              <a:t>= si differenziano dalle teorie ingenue perché controllano le spiegazioni attraverso il </a:t>
            </a:r>
            <a:r>
              <a:rPr i="1" lang="it-IT">
                <a:solidFill>
                  <a:srgbClr val="800000"/>
                </a:solidFill>
              </a:rPr>
              <a:t>metodo sperimentale</a:t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metodo sperimentale distingue le teorie scientifiche anche da quelle dogmatiche (per es. religioni)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psicologia ha carattere scientifico in quanto applica il metodo sperimentale allo studio del comportamento e dei processi mentali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12" name="Google Shape;11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idx="1" type="body"/>
          </p:nvPr>
        </p:nvSpPr>
        <p:spPr>
          <a:xfrm>
            <a:off x="457200" y="764704"/>
            <a:ext cx="8003232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Caratteri generali della ricerca scientifica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ricerca scientifica individua </a:t>
            </a:r>
            <a:r>
              <a:rPr i="1" lang="it-IT"/>
              <a:t>regolarità</a:t>
            </a:r>
            <a:r>
              <a:rPr lang="it-IT"/>
              <a:t> che prendono la forma di </a:t>
            </a:r>
            <a:r>
              <a:rPr i="1" lang="it-IT">
                <a:solidFill>
                  <a:srgbClr val="800000"/>
                </a:solidFill>
              </a:rPr>
              <a:t>leggi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Le leggi vengono collegate a formare </a:t>
            </a:r>
            <a:r>
              <a:rPr i="1" lang="it-IT">
                <a:solidFill>
                  <a:srgbClr val="800000"/>
                </a:solidFill>
              </a:rPr>
              <a:t>sistemi di asserzioni </a:t>
            </a:r>
            <a:r>
              <a:rPr lang="it-IT"/>
              <a:t>(= teorie scientifiche)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Funzioni</a:t>
            </a:r>
            <a:r>
              <a:rPr i="1" lang="it-IT"/>
              <a:t> </a:t>
            </a:r>
            <a:r>
              <a:rPr lang="it-IT"/>
              <a:t>delle teorie scientifiche: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Noto Sans Symbols"/>
              <a:buChar char="▪"/>
            </a:pPr>
            <a:r>
              <a:rPr i="1" lang="it-IT">
                <a:solidFill>
                  <a:srgbClr val="800000"/>
                </a:solidFill>
              </a:rPr>
              <a:t>organizzare</a:t>
            </a:r>
            <a:r>
              <a:rPr i="1" lang="it-IT"/>
              <a:t> </a:t>
            </a:r>
            <a:r>
              <a:rPr lang="it-IT"/>
              <a:t>le conoscenze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Noto Sans Symbols"/>
              <a:buChar char="▪"/>
            </a:pPr>
            <a:r>
              <a:rPr i="1" lang="it-IT">
                <a:solidFill>
                  <a:srgbClr val="800000"/>
                </a:solidFill>
              </a:rPr>
              <a:t>guidare</a:t>
            </a:r>
            <a:r>
              <a:rPr i="1" lang="it-IT"/>
              <a:t> </a:t>
            </a:r>
            <a:r>
              <a:rPr lang="it-IT"/>
              <a:t>lo sviluppo della ricerca scientifica attraverso la formulazione di </a:t>
            </a:r>
            <a:r>
              <a:rPr i="1" lang="it-IT"/>
              <a:t>nuove ipotesi</a:t>
            </a:r>
            <a:endParaRPr i="1"/>
          </a:p>
        </p:txBody>
      </p:sp>
      <p:sp>
        <p:nvSpPr>
          <p:cNvPr id="119" name="Google Shape;119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/>
          <p:nvPr>
            <p:ph type="title"/>
          </p:nvPr>
        </p:nvSpPr>
        <p:spPr>
          <a:xfrm>
            <a:off x="467544" y="764704"/>
            <a:ext cx="8136904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Il metodo sperimentale</a:t>
            </a:r>
            <a:endParaRPr/>
          </a:p>
        </p:txBody>
      </p:sp>
      <p:sp>
        <p:nvSpPr>
          <p:cNvPr id="126" name="Google Shape;126;p5"/>
          <p:cNvSpPr txBox="1"/>
          <p:nvPr>
            <p:ph idx="1" type="body"/>
          </p:nvPr>
        </p:nvSpPr>
        <p:spPr>
          <a:xfrm>
            <a:off x="457200" y="1556792"/>
            <a:ext cx="8075240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In un esperimento viene studiata la relazione tra due o più variabili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Variabile</a:t>
            </a:r>
            <a:r>
              <a:rPr lang="it-IT"/>
              <a:t> = proprietà di un evento che varia e le cui variazioni possono essere misurate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Misurazione</a:t>
            </a:r>
            <a:r>
              <a:rPr i="1" lang="it-IT"/>
              <a:t> </a:t>
            </a:r>
            <a:r>
              <a:rPr lang="it-IT"/>
              <a:t>= sistema per assegnare un valore numerico alle variabili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possibilità di misurazione garantisce </a:t>
            </a:r>
            <a:r>
              <a:rPr i="1" lang="it-IT"/>
              <a:t>oggettività</a:t>
            </a:r>
            <a:r>
              <a:rPr lang="it-IT"/>
              <a:t> e </a:t>
            </a:r>
            <a:r>
              <a:rPr i="1" lang="it-IT"/>
              <a:t>replicabilità </a:t>
            </a:r>
            <a:r>
              <a:rPr lang="it-IT"/>
              <a:t>delle osservazioni</a:t>
            </a:r>
            <a:endParaRPr/>
          </a:p>
        </p:txBody>
      </p:sp>
      <p:sp>
        <p:nvSpPr>
          <p:cNvPr id="127" name="Google Shape;127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/>
          <p:nvPr>
            <p:ph idx="1" type="body"/>
          </p:nvPr>
        </p:nvSpPr>
        <p:spPr>
          <a:xfrm>
            <a:off x="457200" y="908720"/>
            <a:ext cx="821925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Due tipi di variabile: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Noto Sans Symbols"/>
              <a:buChar char="▪"/>
            </a:pPr>
            <a:r>
              <a:rPr i="1" lang="it-IT">
                <a:solidFill>
                  <a:srgbClr val="800000"/>
                </a:solidFill>
              </a:rPr>
              <a:t>variabile indipendente</a:t>
            </a:r>
            <a:r>
              <a:rPr lang="it-IT"/>
              <a:t>, controllata dallo sperimentatore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dalla sua variazione dipende il valore della </a:t>
            </a:r>
            <a:r>
              <a:rPr i="1" lang="it-IT">
                <a:solidFill>
                  <a:srgbClr val="800000"/>
                </a:solidFill>
              </a:rPr>
              <a:t>variabile dipendente</a:t>
            </a:r>
            <a:endParaRPr i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Esperimento</a:t>
            </a:r>
            <a:r>
              <a:rPr b="1" lang="it-IT"/>
              <a:t> </a:t>
            </a:r>
            <a:r>
              <a:rPr lang="it-IT"/>
              <a:t>=</a:t>
            </a:r>
            <a:r>
              <a:rPr b="1" lang="it-IT"/>
              <a:t> </a:t>
            </a:r>
            <a:r>
              <a:rPr lang="it-IT"/>
              <a:t>il ricercatore manipola (varia sistematicamente) una o più variabili indipendenti per osservare se e come esse fanno variare la variabile dipendente</a:t>
            </a:r>
            <a:endParaRPr/>
          </a:p>
        </p:txBody>
      </p:sp>
      <p:sp>
        <p:nvSpPr>
          <p:cNvPr id="134" name="Google Shape;13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idx="1" type="body"/>
          </p:nvPr>
        </p:nvSpPr>
        <p:spPr>
          <a:xfrm>
            <a:off x="395536" y="980728"/>
            <a:ext cx="8219256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 i maschi differiscono dalle femmine nella capacità di risolvere problemi matematici?</a:t>
            </a:r>
            <a:endParaRPr/>
          </a:p>
          <a:p>
            <a:pPr indent="-3048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Due gruppi di soggetti sperimentali</a:t>
            </a:r>
            <a:r>
              <a:rPr lang="it-IT"/>
              <a:t>: 50 maschi e 50 femmine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Variabile indipendente</a:t>
            </a:r>
            <a:r>
              <a:rPr lang="it-IT"/>
              <a:t>: sesso (maschio o femmina)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Variabile dipendente</a:t>
            </a:r>
            <a:r>
              <a:rPr lang="it-IT"/>
              <a:t>: accuratezza delle risposte (percentuale di problemi risolti)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Punteggio medio maschi</a:t>
            </a:r>
            <a:r>
              <a:rPr lang="it-IT"/>
              <a:t>:</a:t>
            </a:r>
            <a:r>
              <a:rPr i="1" lang="it-IT"/>
              <a:t> </a:t>
            </a:r>
            <a:r>
              <a:rPr lang="it-IT"/>
              <a:t>81 su 100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Punteggio medio femmine</a:t>
            </a:r>
            <a:r>
              <a:rPr lang="it-IT"/>
              <a:t>: 78 su 100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41" name="Google Shape;14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457200" y="908720"/>
            <a:ext cx="821925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differenza nel punteggio medio tra i due gruppi (</a:t>
            </a:r>
            <a:r>
              <a:rPr i="1" lang="it-IT">
                <a:solidFill>
                  <a:srgbClr val="800000"/>
                </a:solidFill>
              </a:rPr>
              <a:t>variazione tra i gruppi</a:t>
            </a:r>
            <a:r>
              <a:rPr lang="it-IT"/>
              <a:t>) riflette una differenza</a:t>
            </a:r>
            <a:r>
              <a:rPr i="1" lang="it-IT"/>
              <a:t> </a:t>
            </a:r>
            <a:r>
              <a:rPr lang="it-IT"/>
              <a:t>reale, non prodotta dal caso, nelle capacità matematiche?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48" name="Google Shape;1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fig 1a cap1.png" id="149" name="Google Shape;14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9752" y="2420889"/>
            <a:ext cx="3744416" cy="3075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2014-07-28T14:21:47Z</dcterms:created>
  <dc:creator>ILARIA MARTINI</dc:creator>
</cp:coreProperties>
</file>